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
  </p:notesMasterIdLst>
  <p:sldIdLst>
    <p:sldId id="265" r:id="rId2"/>
    <p:sldId id="266" r:id="rId3"/>
    <p:sldId id="267" r:id="rId4"/>
    <p:sldId id="268" r:id="rId5"/>
    <p:sldId id="269" r:id="rId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37E26"/>
    <a:srgbClr val="E7903D"/>
    <a:srgbClr val="1B8F83"/>
    <a:srgbClr val="AB218E"/>
    <a:srgbClr val="900078"/>
    <a:srgbClr val="86126A"/>
    <a:srgbClr val="B8089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789" autoAdjust="0"/>
    <p:restoredTop sz="99504" autoAdjust="0"/>
  </p:normalViewPr>
  <p:slideViewPr>
    <p:cSldViewPr snapToGrid="0" snapToObjects="1">
      <p:cViewPr varScale="1">
        <p:scale>
          <a:sx n="113" d="100"/>
          <a:sy n="113" d="100"/>
        </p:scale>
        <p:origin x="1692"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89F614-F0F9-4B2E-90A9-4500AF8991F1}" type="datetimeFigureOut">
              <a:rPr lang="en-GB" smtClean="0"/>
              <a:pPr/>
              <a:t>28/01/2015</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F00D63-45C5-46AC-AB90-BCC10141F3B5}" type="slidenum">
              <a:rPr lang="en-GB" smtClean="0"/>
              <a:pPr/>
              <a:t>‹#›</a:t>
            </a:fld>
            <a:endParaRPr lang="en-GB"/>
          </a:p>
        </p:txBody>
      </p:sp>
    </p:spTree>
    <p:extLst>
      <p:ext uri="{BB962C8B-B14F-4D97-AF65-F5344CB8AC3E}">
        <p14:creationId xmlns:p14="http://schemas.microsoft.com/office/powerpoint/2010/main" val="10300508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a:p>
        </p:txBody>
      </p:sp>
      <p:sp>
        <p:nvSpPr>
          <p:cNvPr id="4" name="Date Placeholder 3"/>
          <p:cNvSpPr>
            <a:spLocks noGrp="1"/>
          </p:cNvSpPr>
          <p:nvPr>
            <p:ph type="dt" sz="half" idx="10"/>
          </p:nvPr>
        </p:nvSpPr>
        <p:spPr/>
        <p:txBody>
          <a:bodyPr/>
          <a:lstStyle/>
          <a:p>
            <a:fld id="{CC17DBEF-7CDF-D84E-9880-E2EB2999830B}" type="datetimeFigureOut">
              <a:rPr lang="en-US" smtClean="0"/>
              <a:pPr/>
              <a:t>1/28/2015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4668D9-2C7B-E641-83F9-136D9B727BFE}" type="slidenum">
              <a:rPr lang="en-US" smtClean="0"/>
              <a:pPr/>
              <a:t>‹#›</a:t>
            </a:fld>
            <a:endParaRPr lang="en-US"/>
          </a:p>
        </p:txBody>
      </p:sp>
    </p:spTree>
    <p:extLst>
      <p:ext uri="{BB962C8B-B14F-4D97-AF65-F5344CB8AC3E}">
        <p14:creationId xmlns:p14="http://schemas.microsoft.com/office/powerpoint/2010/main" val="2611538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CC17DBEF-7CDF-D84E-9880-E2EB2999830B}" type="datetimeFigureOut">
              <a:rPr lang="en-US" smtClean="0"/>
              <a:pPr/>
              <a:t>1/28/2015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4668D9-2C7B-E641-83F9-136D9B727BFE}" type="slidenum">
              <a:rPr lang="en-US" smtClean="0"/>
              <a:pPr/>
              <a:t>‹#›</a:t>
            </a:fld>
            <a:endParaRPr lang="en-US"/>
          </a:p>
        </p:txBody>
      </p:sp>
    </p:spTree>
    <p:extLst>
      <p:ext uri="{BB962C8B-B14F-4D97-AF65-F5344CB8AC3E}">
        <p14:creationId xmlns:p14="http://schemas.microsoft.com/office/powerpoint/2010/main" val="5411037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CC17DBEF-7CDF-D84E-9880-E2EB2999830B}" type="datetimeFigureOut">
              <a:rPr lang="en-US" smtClean="0"/>
              <a:pPr/>
              <a:t>1/28/2015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4668D9-2C7B-E641-83F9-136D9B727BFE}" type="slidenum">
              <a:rPr lang="en-US" smtClean="0"/>
              <a:pPr/>
              <a:t>‹#›</a:t>
            </a:fld>
            <a:endParaRPr lang="en-US"/>
          </a:p>
        </p:txBody>
      </p:sp>
    </p:spTree>
    <p:extLst>
      <p:ext uri="{BB962C8B-B14F-4D97-AF65-F5344CB8AC3E}">
        <p14:creationId xmlns:p14="http://schemas.microsoft.com/office/powerpoint/2010/main" val="13315570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CC17DBEF-7CDF-D84E-9880-E2EB2999830B}" type="datetimeFigureOut">
              <a:rPr lang="en-US" smtClean="0"/>
              <a:pPr/>
              <a:t>1/28/2015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4668D9-2C7B-E641-83F9-136D9B727BFE}" type="slidenum">
              <a:rPr lang="en-US" smtClean="0"/>
              <a:pPr/>
              <a:t>‹#›</a:t>
            </a:fld>
            <a:endParaRPr lang="en-US"/>
          </a:p>
        </p:txBody>
      </p:sp>
    </p:spTree>
    <p:extLst>
      <p:ext uri="{BB962C8B-B14F-4D97-AF65-F5344CB8AC3E}">
        <p14:creationId xmlns:p14="http://schemas.microsoft.com/office/powerpoint/2010/main" val="31216721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p>
            <a:fld id="{CC17DBEF-7CDF-D84E-9880-E2EB2999830B}" type="datetimeFigureOut">
              <a:rPr lang="en-US" smtClean="0"/>
              <a:pPr/>
              <a:t>1/28/2015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4668D9-2C7B-E641-83F9-136D9B727BFE}" type="slidenum">
              <a:rPr lang="en-US" smtClean="0"/>
              <a:pPr/>
              <a:t>‹#›</a:t>
            </a:fld>
            <a:endParaRPr lang="en-US"/>
          </a:p>
        </p:txBody>
      </p:sp>
    </p:spTree>
    <p:extLst>
      <p:ext uri="{BB962C8B-B14F-4D97-AF65-F5344CB8AC3E}">
        <p14:creationId xmlns:p14="http://schemas.microsoft.com/office/powerpoint/2010/main" val="435772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4"/>
          <p:cNvSpPr>
            <a:spLocks noGrp="1"/>
          </p:cNvSpPr>
          <p:nvPr>
            <p:ph type="dt" sz="half" idx="10"/>
          </p:nvPr>
        </p:nvSpPr>
        <p:spPr/>
        <p:txBody>
          <a:bodyPr/>
          <a:lstStyle/>
          <a:p>
            <a:fld id="{CC17DBEF-7CDF-D84E-9880-E2EB2999830B}" type="datetimeFigureOut">
              <a:rPr lang="en-US" smtClean="0"/>
              <a:pPr/>
              <a:t>1/28/2015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24668D9-2C7B-E641-83F9-136D9B727BFE}" type="slidenum">
              <a:rPr lang="en-US" smtClean="0"/>
              <a:pPr/>
              <a:t>‹#›</a:t>
            </a:fld>
            <a:endParaRPr lang="en-US"/>
          </a:p>
        </p:txBody>
      </p:sp>
    </p:spTree>
    <p:extLst>
      <p:ext uri="{BB962C8B-B14F-4D97-AF65-F5344CB8AC3E}">
        <p14:creationId xmlns:p14="http://schemas.microsoft.com/office/powerpoint/2010/main" val="42525052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6"/>
          <p:cNvSpPr>
            <a:spLocks noGrp="1"/>
          </p:cNvSpPr>
          <p:nvPr>
            <p:ph type="dt" sz="half" idx="10"/>
          </p:nvPr>
        </p:nvSpPr>
        <p:spPr/>
        <p:txBody>
          <a:bodyPr/>
          <a:lstStyle/>
          <a:p>
            <a:fld id="{CC17DBEF-7CDF-D84E-9880-E2EB2999830B}" type="datetimeFigureOut">
              <a:rPr lang="en-US" smtClean="0"/>
              <a:pPr/>
              <a:t>1/28/2015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24668D9-2C7B-E641-83F9-136D9B727BFE}" type="slidenum">
              <a:rPr lang="en-US" smtClean="0"/>
              <a:pPr/>
              <a:t>‹#›</a:t>
            </a:fld>
            <a:endParaRPr lang="en-US"/>
          </a:p>
        </p:txBody>
      </p:sp>
    </p:spTree>
    <p:extLst>
      <p:ext uri="{BB962C8B-B14F-4D97-AF65-F5344CB8AC3E}">
        <p14:creationId xmlns:p14="http://schemas.microsoft.com/office/powerpoint/2010/main" val="32761969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CC17DBEF-7CDF-D84E-9880-E2EB2999830B}" type="datetimeFigureOut">
              <a:rPr lang="en-US" smtClean="0"/>
              <a:pPr/>
              <a:t>1/28/2015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24668D9-2C7B-E641-83F9-136D9B727BFE}" type="slidenum">
              <a:rPr lang="en-US" smtClean="0"/>
              <a:pPr/>
              <a:t>‹#›</a:t>
            </a:fld>
            <a:endParaRPr lang="en-US"/>
          </a:p>
        </p:txBody>
      </p:sp>
    </p:spTree>
    <p:extLst>
      <p:ext uri="{BB962C8B-B14F-4D97-AF65-F5344CB8AC3E}">
        <p14:creationId xmlns:p14="http://schemas.microsoft.com/office/powerpoint/2010/main" val="25640431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17DBEF-7CDF-D84E-9880-E2EB2999830B}" type="datetimeFigureOut">
              <a:rPr lang="en-US" smtClean="0"/>
              <a:pPr/>
              <a:t>1/28/2015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24668D9-2C7B-E641-83F9-136D9B727BFE}" type="slidenum">
              <a:rPr lang="en-US" smtClean="0"/>
              <a:pPr/>
              <a:t>‹#›</a:t>
            </a:fld>
            <a:endParaRPr lang="en-US"/>
          </a:p>
        </p:txBody>
      </p:sp>
    </p:spTree>
    <p:extLst>
      <p:ext uri="{BB962C8B-B14F-4D97-AF65-F5344CB8AC3E}">
        <p14:creationId xmlns:p14="http://schemas.microsoft.com/office/powerpoint/2010/main" val="17148766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CC17DBEF-7CDF-D84E-9880-E2EB2999830B}" type="datetimeFigureOut">
              <a:rPr lang="en-US" smtClean="0"/>
              <a:pPr/>
              <a:t>1/28/2015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24668D9-2C7B-E641-83F9-136D9B727BFE}" type="slidenum">
              <a:rPr lang="en-US" smtClean="0"/>
              <a:pPr/>
              <a:t>‹#›</a:t>
            </a:fld>
            <a:endParaRPr lang="en-US"/>
          </a:p>
        </p:txBody>
      </p:sp>
    </p:spTree>
    <p:extLst>
      <p:ext uri="{BB962C8B-B14F-4D97-AF65-F5344CB8AC3E}">
        <p14:creationId xmlns:p14="http://schemas.microsoft.com/office/powerpoint/2010/main" val="40670505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CC17DBEF-7CDF-D84E-9880-E2EB2999830B}" type="datetimeFigureOut">
              <a:rPr lang="en-US" smtClean="0"/>
              <a:pPr/>
              <a:t>1/28/2015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24668D9-2C7B-E641-83F9-136D9B727BFE}" type="slidenum">
              <a:rPr lang="en-US" smtClean="0"/>
              <a:pPr/>
              <a:t>‹#›</a:t>
            </a:fld>
            <a:endParaRPr lang="en-US"/>
          </a:p>
        </p:txBody>
      </p:sp>
    </p:spTree>
    <p:extLst>
      <p:ext uri="{BB962C8B-B14F-4D97-AF65-F5344CB8AC3E}">
        <p14:creationId xmlns:p14="http://schemas.microsoft.com/office/powerpoint/2010/main" val="35940923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gi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52000"/>
            <a:lum/>
          </a:blip>
          <a:srcRect/>
          <a:stretch>
            <a:fillRect t="-42000" b="-42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GB"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C17DBEF-7CDF-D84E-9880-E2EB2999830B}" type="datetimeFigureOut">
              <a:rPr lang="en-US" smtClean="0"/>
              <a:pPr/>
              <a:t>1/28/2015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24668D9-2C7B-E641-83F9-136D9B727BFE}" type="slidenum">
              <a:rPr lang="en-US" smtClean="0"/>
              <a:pPr/>
              <a:t>‹#›</a:t>
            </a:fld>
            <a:endParaRPr lang="en-US"/>
          </a:p>
        </p:txBody>
      </p:sp>
    </p:spTree>
    <p:extLst>
      <p:ext uri="{BB962C8B-B14F-4D97-AF65-F5344CB8AC3E}">
        <p14:creationId xmlns:p14="http://schemas.microsoft.com/office/powerpoint/2010/main" val="35872635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2979" y="421105"/>
            <a:ext cx="8446168" cy="6186309"/>
          </a:xfrm>
          <a:prstGeom prst="rect">
            <a:avLst/>
          </a:prstGeom>
          <a:solidFill>
            <a:schemeClr val="bg1"/>
          </a:solidFill>
          <a:ln>
            <a:solidFill>
              <a:schemeClr val="tx1"/>
            </a:solidFill>
          </a:ln>
        </p:spPr>
        <p:txBody>
          <a:bodyPr wrap="square" lIns="216000" tIns="108000" rIns="216000" bIns="108000" rtlCol="0" anchor="ctr" anchorCtr="1">
            <a:noAutofit/>
          </a:bodyPr>
          <a:lstStyle/>
          <a:p>
            <a:pPr>
              <a:lnSpc>
                <a:spcPct val="150000"/>
              </a:lnSpc>
            </a:pPr>
            <a:r>
              <a:rPr lang="en-US" sz="2800" dirty="0"/>
              <a:t>inform       explain    entertain    warn </a:t>
            </a:r>
            <a:endParaRPr lang="en-US" sz="2800" dirty="0" smtClean="0"/>
          </a:p>
          <a:p>
            <a:pPr>
              <a:lnSpc>
                <a:spcPct val="150000"/>
              </a:lnSpc>
            </a:pPr>
            <a:r>
              <a:rPr lang="en-US" sz="2800" dirty="0" smtClean="0"/>
              <a:t>instruct     </a:t>
            </a:r>
            <a:r>
              <a:rPr lang="en-US" sz="2800" dirty="0"/>
              <a:t>advise      persuade    </a:t>
            </a:r>
            <a:r>
              <a:rPr lang="en-US" sz="2800" dirty="0" smtClean="0"/>
              <a:t>argue</a:t>
            </a:r>
          </a:p>
          <a:p>
            <a:pPr>
              <a:lnSpc>
                <a:spcPct val="150000"/>
              </a:lnSpc>
            </a:pPr>
            <a:r>
              <a:rPr lang="en-US" sz="2800" dirty="0" smtClean="0"/>
              <a:t>describe    </a:t>
            </a:r>
            <a:r>
              <a:rPr lang="en-US" sz="2800" dirty="0"/>
              <a:t>guide       </a:t>
            </a:r>
            <a:r>
              <a:rPr lang="en-US" sz="2800" dirty="0" smtClean="0"/>
              <a:t>recount</a:t>
            </a:r>
            <a:endParaRPr lang="en-GB" sz="2800"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89823" y="420935"/>
            <a:ext cx="829320" cy="454422"/>
          </a:xfrm>
          <a:prstGeom prst="rect">
            <a:avLst/>
          </a:prstGeom>
        </p:spPr>
      </p:pic>
    </p:spTree>
    <p:extLst>
      <p:ext uri="{BB962C8B-B14F-4D97-AF65-F5344CB8AC3E}">
        <p14:creationId xmlns:p14="http://schemas.microsoft.com/office/powerpoint/2010/main" val="14157112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2979" y="421105"/>
            <a:ext cx="8446168" cy="6186309"/>
          </a:xfrm>
          <a:prstGeom prst="rect">
            <a:avLst/>
          </a:prstGeom>
          <a:solidFill>
            <a:schemeClr val="bg1"/>
          </a:solidFill>
          <a:ln>
            <a:noFill/>
          </a:ln>
          <a:effectLst>
            <a:outerShdw blurRad="50800" dist="38100" dir="4200000" algn="tl" rotWithShape="0">
              <a:srgbClr val="000000">
                <a:alpha val="43000"/>
              </a:srgbClr>
            </a:outerShdw>
          </a:effectLst>
        </p:spPr>
        <p:txBody>
          <a:bodyPr wrap="square" lIns="216000" tIns="108000" rIns="216000" bIns="108000" rtlCol="0" anchor="ctr" anchorCtr="1">
            <a:noAutofit/>
          </a:bodyPr>
          <a:lstStyle/>
          <a:p>
            <a:pPr>
              <a:lnSpc>
                <a:spcPct val="150000"/>
              </a:lnSpc>
            </a:pPr>
            <a:endParaRPr lang="en-GB" sz="3600"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89823" y="420935"/>
            <a:ext cx="829320" cy="454422"/>
          </a:xfrm>
          <a:prstGeom prst="rect">
            <a:avLst/>
          </a:prstGeom>
        </p:spPr>
      </p:pic>
      <p:sp>
        <p:nvSpPr>
          <p:cNvPr id="5" name="TextBox 4"/>
          <p:cNvSpPr txBox="1"/>
          <p:nvPr/>
        </p:nvSpPr>
        <p:spPr>
          <a:xfrm>
            <a:off x="379129" y="6210193"/>
            <a:ext cx="8011620" cy="338554"/>
          </a:xfrm>
          <a:prstGeom prst="rect">
            <a:avLst/>
          </a:prstGeom>
          <a:noFill/>
        </p:spPr>
        <p:txBody>
          <a:bodyPr wrap="square" rtlCol="0" anchor="b" anchorCtr="0">
            <a:noAutofit/>
          </a:bodyPr>
          <a:lstStyle/>
          <a:p>
            <a:r>
              <a:rPr lang="tr-TR" sz="800" dirty="0">
                <a:solidFill>
                  <a:schemeClr val="bg1">
                    <a:lumMod val="50000"/>
                  </a:schemeClr>
                </a:solidFill>
                <a:cs typeface="Calibri (Body)"/>
              </a:rPr>
              <a:t>©</a:t>
            </a:r>
            <a:r>
              <a:rPr lang="tr-TR" sz="800" dirty="0" err="1">
                <a:solidFill>
                  <a:schemeClr val="bg1">
                    <a:lumMod val="50000"/>
                  </a:schemeClr>
                </a:solidFill>
                <a:cs typeface="Calibri (Body)"/>
              </a:rPr>
              <a:t>Niyazz</a:t>
            </a:r>
            <a:r>
              <a:rPr lang="tr-TR" sz="800" dirty="0">
                <a:solidFill>
                  <a:schemeClr val="bg1">
                    <a:lumMod val="50000"/>
                  </a:schemeClr>
                </a:solidFill>
                <a:cs typeface="Calibri (Body)"/>
              </a:rPr>
              <a:t> / </a:t>
            </a:r>
            <a:r>
              <a:rPr lang="tr-TR" sz="800" dirty="0" err="1">
                <a:solidFill>
                  <a:schemeClr val="bg1">
                    <a:lumMod val="50000"/>
                  </a:schemeClr>
                </a:solidFill>
                <a:cs typeface="Calibri (Body)"/>
              </a:rPr>
              <a:t>Shutterstock.com</a:t>
            </a:r>
            <a:endParaRPr lang="en-GB" sz="800" dirty="0">
              <a:solidFill>
                <a:schemeClr val="bg1">
                  <a:lumMod val="50000"/>
                </a:schemeClr>
              </a:solidFill>
              <a:cs typeface="Calibri (Body)"/>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0" y="1036601"/>
            <a:ext cx="7620000" cy="5114925"/>
          </a:xfrm>
          <a:prstGeom prst="rect">
            <a:avLst/>
          </a:prstGeom>
        </p:spPr>
      </p:pic>
    </p:spTree>
    <p:extLst>
      <p:ext uri="{BB962C8B-B14F-4D97-AF65-F5344CB8AC3E}">
        <p14:creationId xmlns:p14="http://schemas.microsoft.com/office/powerpoint/2010/main" val="14546038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2979" y="421105"/>
            <a:ext cx="8446168" cy="6186309"/>
          </a:xfrm>
          <a:prstGeom prst="rect">
            <a:avLst/>
          </a:prstGeom>
          <a:solidFill>
            <a:schemeClr val="bg1"/>
          </a:solidFill>
          <a:ln>
            <a:solidFill>
              <a:schemeClr val="tx1"/>
            </a:solidFill>
          </a:ln>
        </p:spPr>
        <p:txBody>
          <a:bodyPr wrap="square" lIns="216000" tIns="108000" rIns="216000" bIns="108000" rtlCol="0" anchor="ctr" anchorCtr="0">
            <a:noAutofit/>
          </a:bodyPr>
          <a:lstStyle/>
          <a:p>
            <a:r>
              <a:rPr lang="en-US" sz="2800" dirty="0"/>
              <a:t>Wordsworth uses the word ‘wealth’ to describe the effect the daffodils have on him. This links to the way he describes them as ‘golden’ earlier in the poem, and suggests that the sight of them all together is bright and shining. Although they are not literally giving him ‘wealth’, he seems to imply that the sight of them has enriched his life in some way, and that they have a great value.</a:t>
            </a: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89823" y="420935"/>
            <a:ext cx="829320" cy="454422"/>
          </a:xfrm>
          <a:prstGeom prst="rect">
            <a:avLst/>
          </a:prstGeom>
        </p:spPr>
      </p:pic>
    </p:spTree>
    <p:extLst>
      <p:ext uri="{BB962C8B-B14F-4D97-AF65-F5344CB8AC3E}">
        <p14:creationId xmlns:p14="http://schemas.microsoft.com/office/powerpoint/2010/main" val="24309810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2979" y="421105"/>
            <a:ext cx="8446168" cy="6186309"/>
          </a:xfrm>
          <a:prstGeom prst="rect">
            <a:avLst/>
          </a:prstGeom>
          <a:solidFill>
            <a:schemeClr val="bg1"/>
          </a:solidFill>
          <a:ln>
            <a:noFill/>
          </a:ln>
          <a:effectLst>
            <a:outerShdw blurRad="50800" dist="38100" dir="4200000" algn="tl" rotWithShape="0">
              <a:srgbClr val="000000">
                <a:alpha val="43000"/>
              </a:srgbClr>
            </a:outerShdw>
          </a:effectLst>
        </p:spPr>
        <p:txBody>
          <a:bodyPr wrap="square" lIns="216000" tIns="108000" rIns="216000" bIns="108000" rtlCol="0" anchor="ctr" anchorCtr="1">
            <a:noAutofit/>
          </a:bodyPr>
          <a:lstStyle/>
          <a:p>
            <a:endParaRPr lang="en-US" sz="2800"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89823" y="420935"/>
            <a:ext cx="829320" cy="454422"/>
          </a:xfrm>
          <a:prstGeom prst="rect">
            <a:avLst/>
          </a:prstGeom>
        </p:spPr>
      </p:pic>
      <p:sp>
        <p:nvSpPr>
          <p:cNvPr id="5" name="TextBox 4"/>
          <p:cNvSpPr txBox="1"/>
          <p:nvPr/>
        </p:nvSpPr>
        <p:spPr>
          <a:xfrm>
            <a:off x="379129" y="6210193"/>
            <a:ext cx="8011620" cy="338554"/>
          </a:xfrm>
          <a:prstGeom prst="rect">
            <a:avLst/>
          </a:prstGeom>
          <a:noFill/>
        </p:spPr>
        <p:txBody>
          <a:bodyPr wrap="square" rtlCol="0" anchor="b" anchorCtr="0">
            <a:noAutofit/>
          </a:bodyPr>
          <a:lstStyle/>
          <a:p>
            <a:r>
              <a:rPr lang="nl-NL" sz="800" dirty="0">
                <a:solidFill>
                  <a:schemeClr val="bg1">
                    <a:lumMod val="50000"/>
                  </a:schemeClr>
                </a:solidFill>
                <a:cs typeface="Calibri (Body)"/>
              </a:rPr>
              <a:t>©</a:t>
            </a:r>
            <a:r>
              <a:rPr lang="nl-NL" sz="800" dirty="0" err="1">
                <a:solidFill>
                  <a:schemeClr val="bg1">
                    <a:lumMod val="50000"/>
                  </a:schemeClr>
                </a:solidFill>
                <a:cs typeface="Calibri (Body)"/>
              </a:rPr>
              <a:t>Sudheer</a:t>
            </a:r>
            <a:r>
              <a:rPr lang="nl-NL" sz="800" dirty="0">
                <a:solidFill>
                  <a:schemeClr val="bg1">
                    <a:lumMod val="50000"/>
                  </a:schemeClr>
                </a:solidFill>
                <a:cs typeface="Calibri (Body)"/>
              </a:rPr>
              <a:t> </a:t>
            </a:r>
            <a:r>
              <a:rPr lang="nl-NL" sz="800" dirty="0" err="1">
                <a:solidFill>
                  <a:schemeClr val="bg1">
                    <a:lumMod val="50000"/>
                  </a:schemeClr>
                </a:solidFill>
                <a:cs typeface="Calibri (Body)"/>
              </a:rPr>
              <a:t>Sakthan</a:t>
            </a:r>
            <a:r>
              <a:rPr lang="nl-NL" sz="800" dirty="0">
                <a:solidFill>
                  <a:schemeClr val="bg1">
                    <a:lumMod val="50000"/>
                  </a:schemeClr>
                </a:solidFill>
                <a:cs typeface="Calibri (Body)"/>
              </a:rPr>
              <a:t> / </a:t>
            </a:r>
            <a:r>
              <a:rPr lang="nl-NL" sz="800" dirty="0" err="1">
                <a:solidFill>
                  <a:schemeClr val="bg1">
                    <a:lumMod val="50000"/>
                  </a:schemeClr>
                </a:solidFill>
                <a:cs typeface="Calibri (Body)"/>
              </a:rPr>
              <a:t>Shutterstock.com</a:t>
            </a:r>
            <a:endParaRPr lang="en-GB" sz="800" dirty="0">
              <a:solidFill>
                <a:schemeClr val="bg1">
                  <a:lumMod val="50000"/>
                </a:schemeClr>
              </a:solidFill>
              <a:cs typeface="Calibri (Body)"/>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4483" y="1093751"/>
            <a:ext cx="7620000" cy="5057775"/>
          </a:xfrm>
          <a:prstGeom prst="rect">
            <a:avLst/>
          </a:prstGeom>
        </p:spPr>
      </p:pic>
    </p:spTree>
    <p:extLst>
      <p:ext uri="{BB962C8B-B14F-4D97-AF65-F5344CB8AC3E}">
        <p14:creationId xmlns:p14="http://schemas.microsoft.com/office/powerpoint/2010/main" val="22641458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2979" y="421105"/>
            <a:ext cx="8446168" cy="6186309"/>
          </a:xfrm>
          <a:prstGeom prst="rect">
            <a:avLst/>
          </a:prstGeom>
          <a:solidFill>
            <a:schemeClr val="bg1"/>
          </a:solidFill>
          <a:ln>
            <a:solidFill>
              <a:schemeClr val="tx1"/>
            </a:solidFill>
          </a:ln>
        </p:spPr>
        <p:txBody>
          <a:bodyPr wrap="square" lIns="216000" tIns="360000" rIns="216000" bIns="108000" rtlCol="0" anchor="t" anchorCtr="0">
            <a:noAutofit/>
          </a:bodyPr>
          <a:lstStyle/>
          <a:p>
            <a:pPr marL="342900" indent="-342900" algn="ctr">
              <a:spcBef>
                <a:spcPct val="20000"/>
              </a:spcBef>
              <a:defRPr/>
            </a:pPr>
            <a:r>
              <a:rPr lang="en-US" sz="2800" b="1" dirty="0">
                <a:solidFill>
                  <a:srgbClr val="E37E26"/>
                </a:solidFill>
              </a:rPr>
              <a:t>Key </a:t>
            </a:r>
            <a:r>
              <a:rPr lang="en-US" sz="2800" b="1" dirty="0" smtClean="0">
                <a:solidFill>
                  <a:srgbClr val="E37E26"/>
                </a:solidFill>
              </a:rPr>
              <a:t>terms</a:t>
            </a:r>
            <a:r>
              <a:rPr lang="en-GB" sz="2800" dirty="0" smtClean="0"/>
              <a:t> </a:t>
            </a:r>
          </a:p>
          <a:p>
            <a:pPr marL="342900" lvl="0" indent="-342900" algn="ctr">
              <a:spcBef>
                <a:spcPts val="1800"/>
              </a:spcBef>
              <a:defRPr/>
            </a:pPr>
            <a:r>
              <a:rPr lang="en-GB" sz="2800" dirty="0" smtClean="0"/>
              <a:t>connotation</a:t>
            </a:r>
            <a:endParaRPr lang="en-GB" sz="2800" dirty="0"/>
          </a:p>
          <a:p>
            <a:pPr marL="342900" indent="-342900" algn="ctr">
              <a:spcBef>
                <a:spcPts val="600"/>
              </a:spcBef>
              <a:defRPr/>
            </a:pPr>
            <a:r>
              <a:rPr lang="en-GB" sz="2800" dirty="0"/>
              <a:t>figure of speech </a:t>
            </a:r>
            <a:endParaRPr lang="en-US" sz="2800" dirty="0"/>
          </a:p>
          <a:p>
            <a:pPr marL="342900" lvl="0" indent="-342900" algn="ctr">
              <a:spcBef>
                <a:spcPts val="600"/>
              </a:spcBef>
              <a:defRPr/>
            </a:pPr>
            <a:r>
              <a:rPr lang="en-GB" sz="2800" dirty="0"/>
              <a:t>imagery</a:t>
            </a:r>
          </a:p>
          <a:p>
            <a:pPr marL="342900" lvl="0" indent="-342900" algn="ctr">
              <a:spcBef>
                <a:spcPts val="600"/>
              </a:spcBef>
              <a:defRPr/>
            </a:pPr>
            <a:r>
              <a:rPr lang="en-GB" sz="2800" dirty="0"/>
              <a:t>implicit</a:t>
            </a:r>
          </a:p>
          <a:p>
            <a:pPr marL="342900" lvl="0" indent="-342900" algn="ctr">
              <a:spcBef>
                <a:spcPts val="600"/>
              </a:spcBef>
              <a:defRPr/>
            </a:pPr>
            <a:r>
              <a:rPr lang="en-GB" sz="2800" dirty="0"/>
              <a:t>literal</a:t>
            </a: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89823" y="420935"/>
            <a:ext cx="829320" cy="454422"/>
          </a:xfrm>
          <a:prstGeom prst="rect">
            <a:avLst/>
          </a:prstGeom>
        </p:spPr>
      </p:pic>
    </p:spTree>
    <p:extLst>
      <p:ext uri="{BB962C8B-B14F-4D97-AF65-F5344CB8AC3E}">
        <p14:creationId xmlns:p14="http://schemas.microsoft.com/office/powerpoint/2010/main" val="67923588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574</TotalTime>
  <Words>112</Words>
  <Application>Microsoft Office PowerPoint</Application>
  <PresentationFormat>On-screen Show (4:3)</PresentationFormat>
  <Paragraphs>12</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Calibri (Body)</vt: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Sarah darragh</dc:creator>
  <cp:lastModifiedBy>Baxter, Hamish</cp:lastModifiedBy>
  <cp:revision>130</cp:revision>
  <dcterms:created xsi:type="dcterms:W3CDTF">2015-01-14T11:00:55Z</dcterms:created>
  <dcterms:modified xsi:type="dcterms:W3CDTF">2015-01-28T17:39:48Z</dcterms:modified>
</cp:coreProperties>
</file>